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3" r:id="rId4"/>
    <p:sldId id="268" r:id="rId5"/>
    <p:sldId id="269" r:id="rId6"/>
    <p:sldId id="266" r:id="rId7"/>
    <p:sldId id="267" r:id="rId8"/>
    <p:sldId id="271" r:id="rId9"/>
    <p:sldId id="265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7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0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2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4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8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9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8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7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B364-E01C-47D3-8E94-38E0D785907D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9A97F-1689-4209-BF83-4D10EC0EE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548" y="0"/>
            <a:ext cx="12354128" cy="7276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09" y="254439"/>
            <a:ext cx="1000327" cy="126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5" y="225255"/>
            <a:ext cx="1366076" cy="1373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6246" y="2552007"/>
            <a:ext cx="6633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5400" b="1" dirty="0">
                <a:cs typeface="B Zar" panose="00000400000000000000" pitchFamily="2" charset="-78"/>
              </a:rPr>
              <a:t>تصویربرداری و تهیه نقشه </a:t>
            </a:r>
            <a:endParaRPr lang="en-US" sz="5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1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548" y="0"/>
            <a:ext cx="12354128" cy="7276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409" y="254439"/>
            <a:ext cx="1000327" cy="126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0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45" y="225255"/>
            <a:ext cx="1366076" cy="13739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6246" y="2552007"/>
            <a:ext cx="6633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b="1" dirty="0">
                <a:cs typeface="B Zar" panose="00000400000000000000" pitchFamily="2" charset="-78"/>
              </a:rPr>
              <a:t>با سپاس از توجه شما</a:t>
            </a:r>
            <a:endParaRPr lang="en-US" sz="5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589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79923"/>
            <a:ext cx="12192000" cy="1578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56" y="5820696"/>
            <a:ext cx="10684214" cy="1037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06946" y="6339347"/>
            <a:ext cx="15103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IranNastaliq" panose="02020505000000020003" pitchFamily="18" charset="0"/>
              </a:rPr>
              <a:t>سازمان نقشه برداری کشور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295" y="565265"/>
            <a:ext cx="97674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u="sng" dirty="0">
                <a:cs typeface="B Zar" panose="00000400000000000000" pitchFamily="2" charset="-78"/>
              </a:rPr>
              <a:t>روشهای تهیه نقشه به روش فتوگرامتری :</a:t>
            </a:r>
          </a:p>
          <a:p>
            <a:pPr algn="r" rtl="1"/>
            <a:endParaRPr lang="en-US" sz="2000" b="1" u="sng" dirty="0">
              <a:cs typeface="B Zar" panose="00000400000000000000" pitchFamily="2" charset="-78"/>
            </a:endParaRPr>
          </a:p>
          <a:p>
            <a:pPr algn="r" rtl="1"/>
            <a:r>
              <a:rPr lang="fa-IR" sz="2000" b="1" u="sng" dirty="0">
                <a:cs typeface="B Zar" panose="00000400000000000000" pitchFamily="2" charset="-78"/>
              </a:rPr>
              <a:t>1- تهیه نقشه از تصاویر متریک : </a:t>
            </a:r>
            <a:r>
              <a:rPr lang="fa-IR" sz="2000" dirty="0">
                <a:cs typeface="B Zar" panose="00000400000000000000" pitchFamily="2" charset="-78"/>
              </a:rPr>
              <a:t>استفاده ازدوربین های متریک (اولتراکم </a:t>
            </a:r>
            <a:r>
              <a:rPr lang="en-US" sz="2000" dirty="0" err="1">
                <a:cs typeface="B Zar" panose="00000400000000000000" pitchFamily="2" charset="-78"/>
              </a:rPr>
              <a:t>PhaseOne</a:t>
            </a:r>
            <a:r>
              <a:rPr lang="en-US" sz="2000" dirty="0">
                <a:cs typeface="B Zar" panose="00000400000000000000" pitchFamily="2" charset="-78"/>
              </a:rPr>
              <a:t> ,</a:t>
            </a:r>
            <a:r>
              <a:rPr lang="fa-IR" sz="2000" dirty="0">
                <a:cs typeface="B Zar" panose="00000400000000000000" pitchFamily="2" charset="-78"/>
              </a:rPr>
              <a:t> ) ، هواپیما ( </a:t>
            </a:r>
            <a:r>
              <a:rPr lang="fa-IR" sz="2000" dirty="0" smtClean="0">
                <a:cs typeface="B Zar" panose="00000400000000000000" pitchFamily="2" charset="-78"/>
              </a:rPr>
              <a:t>دورنیر </a:t>
            </a:r>
            <a:r>
              <a:rPr lang="fa-IR" sz="2000" dirty="0">
                <a:cs typeface="B Zar" panose="00000400000000000000" pitchFamily="2" charset="-78"/>
              </a:rPr>
              <a:t>، آنتونوف 74 )</a:t>
            </a:r>
          </a:p>
          <a:p>
            <a:pPr algn="r" rtl="1"/>
            <a:r>
              <a:rPr lang="fa-IR" sz="2000" dirty="0">
                <a:cs typeface="B Zar" panose="00000400000000000000" pitchFamily="2" charset="-78"/>
              </a:rPr>
              <a:t> </a:t>
            </a:r>
          </a:p>
          <a:p>
            <a:pPr algn="r" rtl="1"/>
            <a:r>
              <a:rPr lang="fa-IR" sz="2000" dirty="0">
                <a:cs typeface="B Zar" panose="00000400000000000000" pitchFamily="2" charset="-78"/>
              </a:rPr>
              <a:t>	-  برای تهیه نقشه از هر منطقه ای با هر نوع چالش توپوگرافی </a:t>
            </a:r>
          </a:p>
          <a:p>
            <a:pPr algn="r" rtl="1"/>
            <a:r>
              <a:rPr lang="fa-IR" sz="2000" dirty="0">
                <a:cs typeface="B Zar" panose="00000400000000000000" pitchFamily="2" charset="-78"/>
              </a:rPr>
              <a:t>	-  بدون محدودیتهای اجرایی در مرحله تصویربرداری (مانند مشکل باد) غیر از مشکل ابر و فصل غیر مناسب </a:t>
            </a:r>
          </a:p>
          <a:p>
            <a:pPr algn="r" rtl="1"/>
            <a:r>
              <a:rPr lang="fa-IR" sz="2000" dirty="0">
                <a:cs typeface="B Zar" panose="00000400000000000000" pitchFamily="2" charset="-78"/>
              </a:rPr>
              <a:t>	-  هزینه زیاد اما  سریع در تصویر برداری </a:t>
            </a:r>
          </a:p>
          <a:p>
            <a:pPr algn="r" rtl="1"/>
            <a:r>
              <a:rPr lang="fa-IR" sz="2000" dirty="0">
                <a:cs typeface="B Zar" panose="00000400000000000000" pitchFamily="2" charset="-78"/>
              </a:rPr>
              <a:t>	- محدودیت و چالش در ارتفاع پرواز پایین و تهیه تصاویر با </a:t>
            </a:r>
            <a:r>
              <a:rPr lang="en-US" sz="2000" dirty="0">
                <a:cs typeface="B Zar" panose="00000400000000000000" pitchFamily="2" charset="-78"/>
              </a:rPr>
              <a:t>GSD </a:t>
            </a:r>
            <a:r>
              <a:rPr lang="fa-IR" sz="2000" dirty="0">
                <a:cs typeface="B Zar" panose="00000400000000000000" pitchFamily="2" charset="-78"/>
              </a:rPr>
              <a:t> کم( زیر 5 سانتی متر ) </a:t>
            </a:r>
          </a:p>
          <a:p>
            <a:pPr algn="r" rtl="1"/>
            <a:r>
              <a:rPr lang="fa-IR" sz="2000" dirty="0">
                <a:cs typeface="B Zar" panose="00000400000000000000" pitchFamily="2" charset="-78"/>
              </a:rPr>
              <a:t>	</a:t>
            </a:r>
            <a:endParaRPr lang="en-US" sz="3200" dirty="0">
              <a:cs typeface="B Zar" panose="00000400000000000000" pitchFamily="2" charset="-78"/>
            </a:endParaRPr>
          </a:p>
          <a:p>
            <a:pPr algn="r" rtl="1"/>
            <a:r>
              <a:rPr lang="fa-IR" sz="2000" b="1" u="sng" dirty="0">
                <a:cs typeface="B Zar" panose="00000400000000000000" pitchFamily="2" charset="-78"/>
              </a:rPr>
              <a:t>2- تهیه نقشه ازتصاویر غیرمتریک :</a:t>
            </a:r>
            <a:r>
              <a:rPr lang="fa-IR" sz="2000" dirty="0">
                <a:cs typeface="B Zar" panose="00000400000000000000" pitchFamily="2" charset="-78"/>
              </a:rPr>
              <a:t>استفاده از انواع پهپاد ودوربین های معمول برای تصویربرداری فتوگرامتری </a:t>
            </a:r>
          </a:p>
          <a:p>
            <a:pPr algn="r" rtl="1"/>
            <a:endParaRPr lang="fa-IR" sz="2000" dirty="0">
              <a:cs typeface="B Zar" panose="00000400000000000000" pitchFamily="2" charset="-78"/>
            </a:endParaRPr>
          </a:p>
          <a:p>
            <a:pPr algn="r" rtl="1"/>
            <a:r>
              <a:rPr lang="fa-IR" sz="2000" dirty="0">
                <a:cs typeface="B Zar" panose="00000400000000000000" pitchFamily="2" charset="-78"/>
              </a:rPr>
              <a:t>	-  برای تهیه نقشه از مناطق با وسعت کم ( تا 2 هزار هکتار ) و بدون چالش های توپوگرافی </a:t>
            </a:r>
          </a:p>
          <a:p>
            <a:pPr algn="r" rtl="1"/>
            <a:r>
              <a:rPr lang="fa-IR" sz="2000" dirty="0">
                <a:cs typeface="B Zar" panose="00000400000000000000" pitchFamily="2" charset="-78"/>
              </a:rPr>
              <a:t>	- محدودیتهای اجرایی در مرحله تصویر برداری ( مشکل باد ، ارتفاع ) </a:t>
            </a:r>
          </a:p>
          <a:p>
            <a:pPr algn="r" rtl="1"/>
            <a:r>
              <a:rPr lang="fa-IR" sz="2000" dirty="0">
                <a:cs typeface="B Zar" panose="00000400000000000000" pitchFamily="2" charset="-78"/>
              </a:rPr>
              <a:t>	-  هزینه بسیار کم ولی زمانبر در مرحله تصویر برداری</a:t>
            </a:r>
          </a:p>
          <a:p>
            <a:pPr algn="r" rtl="1"/>
            <a:r>
              <a:rPr lang="fa-IR" sz="2000" dirty="0">
                <a:cs typeface="B Zar" panose="00000400000000000000" pitchFamily="2" charset="-78"/>
              </a:rPr>
              <a:t>	-  روش مناسب در مناطق کم وسعت و در ارتفاع پایین ( </a:t>
            </a:r>
            <a:r>
              <a:rPr lang="en-US" sz="2000" dirty="0">
                <a:cs typeface="B Zar" panose="00000400000000000000" pitchFamily="2" charset="-78"/>
              </a:rPr>
              <a:t>GSD </a:t>
            </a:r>
            <a:r>
              <a:rPr lang="fa-IR" sz="2000" dirty="0">
                <a:cs typeface="B Zar" panose="00000400000000000000" pitchFamily="2" charset="-78"/>
              </a:rPr>
              <a:t>  کمتر از 7 سانتی متر )</a:t>
            </a:r>
            <a:endParaRPr lang="fa-IR" sz="32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6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" y="5187142"/>
            <a:ext cx="12192000" cy="1670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038" y="5644342"/>
            <a:ext cx="10022730" cy="12136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309" y="6251171"/>
            <a:ext cx="15103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IranNastaliq" panose="02020505000000020003" pitchFamily="18" charset="0"/>
              </a:rPr>
              <a:t>سازمان نقشه برداری کشور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91640" y="315353"/>
            <a:ext cx="5033933" cy="5739224"/>
            <a:chOff x="4291640" y="315353"/>
            <a:chExt cx="5033933" cy="57392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1640" y="315353"/>
              <a:ext cx="5033933" cy="46544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47308" y="5038914"/>
              <a:ext cx="46883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2000" b="1" dirty="0">
                  <a:cs typeface="B Zar" panose="00000400000000000000" pitchFamily="2" charset="-78"/>
                </a:rPr>
                <a:t>346 شهر فاقد نقشه بزرگ مقیاس 1:2000 هستند و </a:t>
              </a:r>
            </a:p>
            <a:p>
              <a:pPr algn="r" rtl="1"/>
              <a:r>
                <a:rPr lang="fa-IR" sz="2000" b="1" dirty="0">
                  <a:cs typeface="B Zar" panose="00000400000000000000" pitchFamily="2" charset="-78"/>
                </a:rPr>
                <a:t>تمام این شهر ها  مساحت کمتر از 2 هزار هکتار دارند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4663" y="816632"/>
            <a:ext cx="7810457" cy="3754957"/>
            <a:chOff x="134663" y="816632"/>
            <a:chExt cx="7810457" cy="375495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663" y="816632"/>
              <a:ext cx="3931002" cy="2236012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H="1" flipV="1">
              <a:off x="4114037" y="3052645"/>
              <a:ext cx="3831083" cy="101643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83945" y="3248150"/>
              <a:ext cx="28787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b="1" dirty="0">
                  <a:cs typeface="B Zar" panose="00000400000000000000" pitchFamily="2" charset="-78"/>
                </a:rPr>
                <a:t>شهر زهکولات استان کرمان </a:t>
              </a:r>
            </a:p>
            <a:p>
              <a:pPr algn="r" rtl="1"/>
              <a:r>
                <a:rPr lang="fa-IR" sz="1600" b="1" dirty="0">
                  <a:cs typeface="B Zar" panose="00000400000000000000" pitchFamily="2" charset="-78"/>
                </a:rPr>
                <a:t>مساحت 805 هکتار</a:t>
              </a:r>
            </a:p>
            <a:p>
              <a:pPr algn="r" rtl="1"/>
              <a:r>
                <a:rPr lang="fa-IR" sz="1600" b="1" dirty="0">
                  <a:cs typeface="B Zar" panose="00000400000000000000" pitchFamily="2" charset="-78"/>
                </a:rPr>
                <a:t>اختلاف ارتفاع حدود 25 متر </a:t>
              </a:r>
            </a:p>
            <a:p>
              <a:pPr algn="r" rtl="1"/>
              <a:r>
                <a:rPr lang="fa-IR" sz="1600" b="1" dirty="0">
                  <a:cs typeface="B Zar" panose="00000400000000000000" pitchFamily="2" charset="-78"/>
                </a:rPr>
                <a:t>مناسب برای تصویربرداری با پهپاد در زمان مساعد از نظر طوفانهای فصلی </a:t>
              </a:r>
              <a:endParaRPr lang="en-US" sz="1600" b="1" dirty="0">
                <a:cs typeface="B Zar" panose="000004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72200" y="177558"/>
            <a:ext cx="5971761" cy="5646193"/>
            <a:chOff x="6042637" y="205549"/>
            <a:chExt cx="5971761" cy="59532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77400" y="205549"/>
              <a:ext cx="2336998" cy="4981593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6042637" y="895350"/>
              <a:ext cx="3977055" cy="91198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9135688" y="5235508"/>
              <a:ext cx="28787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600" b="1" dirty="0">
                  <a:cs typeface="B Zar" panose="00000400000000000000" pitchFamily="2" charset="-78"/>
                </a:rPr>
                <a:t>شهر</a:t>
              </a:r>
              <a:r>
                <a:rPr lang="fa-IR" b="1" dirty="0">
                  <a:cs typeface="B Zar" panose="00000400000000000000" pitchFamily="2" charset="-78"/>
                </a:rPr>
                <a:t> فشم استان تهران</a:t>
              </a:r>
            </a:p>
            <a:p>
              <a:pPr algn="r" rtl="1"/>
              <a:r>
                <a:rPr lang="fa-IR" b="1" dirty="0">
                  <a:cs typeface="B Zar" panose="00000400000000000000" pitchFamily="2" charset="-78"/>
                </a:rPr>
                <a:t>مساحت 365 هکتار</a:t>
              </a:r>
            </a:p>
            <a:p>
              <a:pPr algn="r" rtl="1"/>
              <a:r>
                <a:rPr lang="fa-IR" b="1" dirty="0">
                  <a:cs typeface="B Zar" panose="00000400000000000000" pitchFamily="2" charset="-78"/>
                </a:rPr>
                <a:t>اختلاف ارتفاع حدود 150 متر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0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79923"/>
            <a:ext cx="12192000" cy="1578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56" y="5820696"/>
            <a:ext cx="10684214" cy="1037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06946" y="6339347"/>
            <a:ext cx="15103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IranNastaliq" panose="02020505000000020003" pitchFamily="18" charset="0"/>
              </a:rPr>
              <a:t>سازمان نقشه برداری کشور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295" y="551197"/>
            <a:ext cx="976745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u="sng" dirty="0">
                <a:cs typeface="B Zar" panose="00000400000000000000" pitchFamily="2" charset="-78"/>
              </a:rPr>
              <a:t>استاندارد و دستورالعمل های تهیه نقشه به روش فتوگرامتری :</a:t>
            </a:r>
          </a:p>
          <a:p>
            <a:pPr algn="r" rtl="1"/>
            <a:endParaRPr lang="en-US" sz="2000" b="1" u="sng" dirty="0">
              <a:cs typeface="B Zar" panose="00000400000000000000" pitchFamily="2" charset="-78"/>
            </a:endParaRPr>
          </a:p>
          <a:p>
            <a:pPr algn="r" rtl="1"/>
            <a:endParaRPr lang="fa-IR" sz="3200" dirty="0">
              <a:cs typeface="B Zar" panose="00000400000000000000" pitchFamily="2" charset="-78"/>
            </a:endParaRPr>
          </a:p>
          <a:p>
            <a:pPr marL="342900" indent="-342900" algn="r" rtl="1">
              <a:lnSpc>
                <a:spcPct val="200000"/>
              </a:lnSpc>
              <a:buFontTx/>
              <a:buChar char="-"/>
            </a:pPr>
            <a:r>
              <a:rPr lang="fa-IR" sz="2000" b="1" dirty="0">
                <a:cs typeface="B Zar" panose="00000400000000000000" pitchFamily="2" charset="-78"/>
              </a:rPr>
              <a:t>دستور العمل‌های همسان نقشه برداری 2-119 ( جلد دوم : نقشه‌بردای هوائی )</a:t>
            </a:r>
          </a:p>
          <a:p>
            <a:pPr marL="342900" indent="-342900" algn="r" rtl="1">
              <a:lnSpc>
                <a:spcPct val="200000"/>
              </a:lnSpc>
              <a:buFontTx/>
              <a:buChar char="-"/>
            </a:pPr>
            <a:r>
              <a:rPr lang="fa-IR" sz="2000" b="1" dirty="0">
                <a:cs typeface="B Zar" panose="00000400000000000000" pitchFamily="2" charset="-78"/>
              </a:rPr>
              <a:t>دستور العمل‌های همسان نقشه برداری 3-119 ( جلد سوم : سیستم اطلاعات مکانی)</a:t>
            </a:r>
          </a:p>
          <a:p>
            <a:pPr marL="342900" indent="-342900" algn="r" rtl="1">
              <a:lnSpc>
                <a:spcPct val="200000"/>
              </a:lnSpc>
              <a:buFontTx/>
              <a:buChar char="-"/>
            </a:pPr>
            <a:r>
              <a:rPr lang="fa-IR" sz="2000" b="1" dirty="0">
                <a:cs typeface="B Zar" panose="00000400000000000000" pitchFamily="2" charset="-78"/>
              </a:rPr>
              <a:t>دستور العمل‌های همسان نقشه‌‌برداری 6-119 ( جلد ششم : داده های شبکه ای و تصویری)</a:t>
            </a:r>
          </a:p>
          <a:p>
            <a:pPr marL="342900" indent="-342900" algn="r" rtl="1">
              <a:lnSpc>
                <a:spcPct val="200000"/>
              </a:lnSpc>
              <a:buFontTx/>
              <a:buChar char="-"/>
            </a:pPr>
            <a:r>
              <a:rPr lang="fa-IR" sz="2000" b="1" dirty="0">
                <a:cs typeface="B Zar" panose="00000400000000000000" pitchFamily="2" charset="-78"/>
              </a:rPr>
              <a:t>استاندارد چند مقیاسه ( نسخه دوم ) </a:t>
            </a:r>
          </a:p>
          <a:p>
            <a:pPr marL="342900" indent="-342900" algn="r" rtl="1">
              <a:buFontTx/>
              <a:buChar char="-"/>
            </a:pPr>
            <a:endParaRPr lang="fa-IR" sz="2000" b="1" dirty="0">
              <a:cs typeface="B Zar" panose="00000400000000000000" pitchFamily="2" charset="-78"/>
            </a:endParaRPr>
          </a:p>
          <a:p>
            <a:pPr marL="342900" indent="-342900" algn="r" rtl="1">
              <a:buFontTx/>
              <a:buChar char="-"/>
            </a:pPr>
            <a:endParaRPr lang="fa-IR" sz="2000" b="1" dirty="0">
              <a:cs typeface="B Zar" panose="00000400000000000000" pitchFamily="2" charset="-78"/>
            </a:endParaRPr>
          </a:p>
          <a:p>
            <a:pPr marL="342900" indent="-342900" algn="r" rtl="1">
              <a:buFontTx/>
              <a:buChar char="-"/>
            </a:pPr>
            <a:endParaRPr lang="fa-IR" sz="2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0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30" y="5279923"/>
            <a:ext cx="12192000" cy="1578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56" y="5820696"/>
            <a:ext cx="10684214" cy="1037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06946" y="6339347"/>
            <a:ext cx="15103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IranNastaliq" panose="02020505000000020003" pitchFamily="18" charset="0"/>
              </a:rPr>
              <a:t>سازمان نقشه برداری کشور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4807" y="2055800"/>
            <a:ext cx="7556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>
                <a:cs typeface="B Zar" panose="00000400000000000000" pitchFamily="2" charset="-78"/>
              </a:rPr>
              <a:t>اقدامات سازمان‌نقشه‌برداری کشور         در تهیه نقشه‌های بزرگ مقیاس شهری </a:t>
            </a:r>
          </a:p>
          <a:p>
            <a:pPr algn="ctr" rtl="1"/>
            <a:r>
              <a:rPr lang="fa-IR" sz="4000" b="1" dirty="0">
                <a:cs typeface="B Zar" panose="00000400000000000000" pitchFamily="2" charset="-78"/>
              </a:rPr>
              <a:t>در سال 1402</a:t>
            </a:r>
          </a:p>
          <a:p>
            <a:pPr marL="342900" indent="-342900" algn="ctr" rtl="1">
              <a:buFontTx/>
              <a:buChar char="-"/>
            </a:pPr>
            <a:endParaRPr lang="fa-IR" sz="4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19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9" y="-50666"/>
            <a:ext cx="4782029" cy="547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" y="5187142"/>
            <a:ext cx="12192000" cy="1670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038" y="5644342"/>
            <a:ext cx="10022730" cy="12136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309" y="6251171"/>
            <a:ext cx="15103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IranNastaliq" panose="02020505000000020003" pitchFamily="18" charset="0"/>
              </a:rPr>
              <a:t>سازمان نقشه برداری کشور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2081" y="436192"/>
            <a:ext cx="6450677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پروژه تهیه نقشه از 50 شهر استانهای اردبیل‌،‌آذربایجان شرقی و غربی شامل تهیه شرح خدمات ، انتخاب مشاورین ذیصلاح</a:t>
            </a:r>
            <a:r>
              <a:rPr lang="en-US" b="1" dirty="0">
                <a:cs typeface="B Zar" panose="00000400000000000000" pitchFamily="2" charset="-78"/>
              </a:rPr>
              <a:t> </a:t>
            </a:r>
            <a:r>
              <a:rPr lang="fa-IR" b="1" dirty="0">
                <a:cs typeface="B Zar" panose="00000400000000000000" pitchFamily="2" charset="-78"/>
              </a:rPr>
              <a:t> ( 8 شرکت فتوگرامتری )، انعقاد‌ قرارداد و نظارت بر انجام کار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44603"/>
              </p:ext>
            </p:extLst>
          </p:nvPr>
        </p:nvGraphicFramePr>
        <p:xfrm>
          <a:off x="5324483" y="2360844"/>
          <a:ext cx="6533444" cy="328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361">
                  <a:extLst>
                    <a:ext uri="{9D8B030D-6E8A-4147-A177-3AD203B41FA5}">
                      <a16:colId xmlns:a16="http://schemas.microsoft.com/office/drawing/2014/main" val="3118506304"/>
                    </a:ext>
                  </a:extLst>
                </a:gridCol>
                <a:gridCol w="1633361">
                  <a:extLst>
                    <a:ext uri="{9D8B030D-6E8A-4147-A177-3AD203B41FA5}">
                      <a16:colId xmlns:a16="http://schemas.microsoft.com/office/drawing/2014/main" val="3686771779"/>
                    </a:ext>
                  </a:extLst>
                </a:gridCol>
                <a:gridCol w="1633361">
                  <a:extLst>
                    <a:ext uri="{9D8B030D-6E8A-4147-A177-3AD203B41FA5}">
                      <a16:colId xmlns:a16="http://schemas.microsoft.com/office/drawing/2014/main" val="1234276499"/>
                    </a:ext>
                  </a:extLst>
                </a:gridCol>
                <a:gridCol w="1633361">
                  <a:extLst>
                    <a:ext uri="{9D8B030D-6E8A-4147-A177-3AD203B41FA5}">
                      <a16:colId xmlns:a16="http://schemas.microsoft.com/office/drawing/2014/main" val="2578288794"/>
                    </a:ext>
                  </a:extLst>
                </a:gridCol>
              </a:tblGrid>
              <a:tr h="127477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0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 تعداد شهرهای تهیه نقشه</a:t>
                      </a:r>
                      <a:r>
                        <a:rPr lang="fa-IR" sz="2000" b="0" baseline="0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 شده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0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تعداد شهرهای تهیه نقشه شده با تصاویر</a:t>
                      </a:r>
                      <a:r>
                        <a:rPr lang="fa-IR" sz="2000" b="0" baseline="0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 پهپاد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0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تعداد شهرهای تهیه نقشه شده با تصاویر</a:t>
                      </a:r>
                      <a:r>
                        <a:rPr lang="fa-IR" sz="2000" b="0" baseline="0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 هوایی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2000" b="0" dirty="0">
                        <a:solidFill>
                          <a:schemeClr val="tx1"/>
                        </a:solidFill>
                        <a:cs typeface="B Zar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2000" b="0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نام</a:t>
                      </a:r>
                      <a:r>
                        <a:rPr lang="fa-IR" sz="2000" b="0" baseline="0" dirty="0">
                          <a:solidFill>
                            <a:schemeClr val="tx1"/>
                          </a:solidFill>
                          <a:cs typeface="B Zar" panose="00000400000000000000" pitchFamily="2" charset="-78"/>
                        </a:rPr>
                        <a:t> استان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178217"/>
                  </a:ext>
                </a:extLst>
              </a:tr>
              <a:tr h="502182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10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10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0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Zar" panose="00000400000000000000" pitchFamily="2" charset="-78"/>
                        </a:rPr>
                        <a:t>اردبیل</a:t>
                      </a:r>
                      <a:endParaRPr lang="en-US" sz="20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681984"/>
                  </a:ext>
                </a:extLst>
              </a:tr>
              <a:tr h="502182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8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6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2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Zar" panose="00000400000000000000" pitchFamily="2" charset="-78"/>
                        </a:rPr>
                        <a:t>آذربایجان شرقی</a:t>
                      </a:r>
                      <a:endParaRPr lang="en-US" sz="20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350848"/>
                  </a:ext>
                </a:extLst>
              </a:tr>
              <a:tr h="502182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32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29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3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Zar" panose="00000400000000000000" pitchFamily="2" charset="-78"/>
                        </a:rPr>
                        <a:t>آذربایجان غربی</a:t>
                      </a:r>
                      <a:endParaRPr lang="en-US" sz="2000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725918"/>
                  </a:ext>
                </a:extLst>
              </a:tr>
              <a:tr h="502182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50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45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cs typeface="B Zar" panose="00000400000000000000" pitchFamily="2" charset="-78"/>
                        </a:rPr>
                        <a:t>5</a:t>
                      </a:r>
                      <a:endParaRPr lang="en-US" dirty="0">
                        <a:cs typeface="B Zar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Zar" panose="00000400000000000000" pitchFamily="2" charset="-78"/>
                        </a:rPr>
                        <a:t>مجموع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233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9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79923"/>
            <a:ext cx="12192000" cy="1578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56" y="5820696"/>
            <a:ext cx="10684214" cy="1037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06946" y="6339347"/>
            <a:ext cx="15103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IranNastaliq" panose="02020505000000020003" pitchFamily="18" charset="0"/>
              </a:rPr>
              <a:t>سازمان نقشه برداری کشور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724089"/>
            <a:ext cx="37931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b="1" dirty="0">
                <a:cs typeface="B Zar" panose="00000400000000000000" pitchFamily="2" charset="-78"/>
              </a:rPr>
              <a:t>تصویربرداری از شهر کرمانشاه به مساحت 11 هزار هکتار با استفاده از هواپیما و </a:t>
            </a:r>
            <a:r>
              <a:rPr lang="fa-IR" b="1" dirty="0" smtClean="0">
                <a:cs typeface="B Zar" panose="00000400000000000000" pitchFamily="2" charset="-78"/>
              </a:rPr>
              <a:t>دوربین </a:t>
            </a:r>
            <a:r>
              <a:rPr lang="fa-IR" b="1" dirty="0">
                <a:cs typeface="B Zar" panose="00000400000000000000" pitchFamily="2" charset="-78"/>
              </a:rPr>
              <a:t>متریک:</a:t>
            </a:r>
          </a:p>
          <a:p>
            <a:pPr algn="just" rtl="1"/>
            <a:endParaRPr lang="fa-IR" b="1" dirty="0">
              <a:cs typeface="B Zar" panose="00000400000000000000" pitchFamily="2" charset="-78"/>
            </a:endParaRP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b="1" dirty="0" smtClean="0">
                <a:cs typeface="B Zar" panose="00000400000000000000" pitchFamily="2" charset="-78"/>
              </a:rPr>
              <a:t>تهیه </a:t>
            </a:r>
            <a:r>
              <a:rPr lang="fa-IR" b="1" dirty="0">
                <a:cs typeface="B Zar" panose="00000400000000000000" pitchFamily="2" charset="-78"/>
              </a:rPr>
              <a:t>شرح خدمات تصویربرداری و </a:t>
            </a:r>
            <a:r>
              <a:rPr lang="fa-IR" b="1" dirty="0" smtClean="0">
                <a:cs typeface="B Zar" panose="00000400000000000000" pitchFamily="2" charset="-78"/>
              </a:rPr>
              <a:t>دستورالعمل‌های </a:t>
            </a:r>
            <a:r>
              <a:rPr lang="fa-IR" b="1" dirty="0">
                <a:cs typeface="B Zar" panose="00000400000000000000" pitchFamily="2" charset="-78"/>
              </a:rPr>
              <a:t>اجرایی آن</a:t>
            </a:r>
          </a:p>
          <a:p>
            <a:pPr algn="just" rtl="1"/>
            <a:endParaRPr lang="fa-IR" b="1" dirty="0">
              <a:cs typeface="B Zar" panose="00000400000000000000" pitchFamily="2" charset="-78"/>
            </a:endParaRP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Zar" panose="00000400000000000000" pitchFamily="2" charset="-78"/>
              </a:rPr>
              <a:t>تهیه شرح خدمات تهیه نقشه بزرگ مقیاس 1:2000 شهری </a:t>
            </a:r>
            <a:endParaRPr lang="en-US" b="1" dirty="0">
              <a:cs typeface="B Zar" panose="00000400000000000000" pitchFamily="2" charset="-78"/>
            </a:endParaRP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Zar" panose="00000400000000000000" pitchFamily="2" charset="-78"/>
              </a:rPr>
              <a:t>نظارت بر تصویربرداری و تهیه نقشه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38" y="296746"/>
            <a:ext cx="6701447" cy="52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30" y="5279923"/>
            <a:ext cx="12192000" cy="1578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56" y="5820696"/>
            <a:ext cx="10684214" cy="10373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506946" y="6339347"/>
            <a:ext cx="15103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IranNastaliq" panose="02020505000000020003" pitchFamily="18" charset="0"/>
              </a:rPr>
              <a:t>سازمان نقشه برداری کشور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76" y="1072558"/>
            <a:ext cx="1156300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cs typeface="B Zar" panose="00000400000000000000" pitchFamily="2" charset="-78"/>
              </a:rPr>
              <a:t>سازمان‌نقشه‌برداری‌کشور برای تولید نقشه‌های بزرگ مقیاس شهری در سال 1402 و 1403 برای بقیه شهرهای فاقد نقشه برنامه ریزی های لازم را انجام داده است 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Zar" panose="00000400000000000000" pitchFamily="2" charset="-78"/>
              </a:rPr>
              <a:t>همچنین سازمان‌نقشه‌برداری‌کشور برای تصویربرداری با استفاده از هواپیما در سطح کشور آماده می‌باشد</a:t>
            </a:r>
          </a:p>
          <a:p>
            <a:pPr algn="r" rtl="1">
              <a:lnSpc>
                <a:spcPct val="200000"/>
              </a:lnSpc>
            </a:pPr>
            <a:endParaRPr lang="fa-IR" sz="2400" b="1" dirty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sz="2400" b="1" dirty="0">
              <a:cs typeface="B Zar" panose="00000400000000000000" pitchFamily="2" charset="-78"/>
            </a:endParaRPr>
          </a:p>
          <a:p>
            <a:pPr marL="342900" indent="-342900" algn="ctr" rtl="1">
              <a:lnSpc>
                <a:spcPct val="200000"/>
              </a:lnSpc>
              <a:buFontTx/>
              <a:buChar char="-"/>
            </a:pPr>
            <a:endParaRPr lang="fa-IR" sz="2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5000"/>
                <a:lumOff val="9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16736" y="9728"/>
            <a:ext cx="12402766" cy="7276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095" y="6070348"/>
            <a:ext cx="1512578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a-IR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IranNastaliq" panose="02020505000000020003" pitchFamily="18" charset="0"/>
              </a:rPr>
              <a:t>سازمان نقشه برداری کشور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0677" y="529925"/>
            <a:ext cx="851090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انتظارات سازمان‌نقشه‌برداری از سازمان مدیریت و  برنامه ریزی استانها در بخش تهیه نقشه فتوگرامتری :</a:t>
            </a:r>
          </a:p>
          <a:p>
            <a:pPr marL="285750" indent="-285750" algn="just" rtl="1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a-IR" sz="1600" b="1" dirty="0">
                <a:cs typeface="B Zar" panose="00000400000000000000" pitchFamily="2" charset="-78"/>
              </a:rPr>
              <a:t>رصدپروژه های نقشه‌برداری به روش فتوگرامتری(تصویربرداری)وهدایت نظارت آنها توسط سازمان نقشه‌برداری</a:t>
            </a:r>
          </a:p>
          <a:p>
            <a:pPr marL="285750" indent="-285750" algn="just" rtl="1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a-IR" sz="1600" b="1" dirty="0">
                <a:cs typeface="B Zar" panose="00000400000000000000" pitchFamily="2" charset="-78"/>
              </a:rPr>
              <a:t>تهیه شرح خدمات تصویربرداری وتهیه نقشه بزرگ مقیاس برای شهرهای فاقد نقشه و انتخاب مهندسین مشاور مناسب به کمک سازمان نقشه‌برداری‌کشور</a:t>
            </a:r>
          </a:p>
          <a:p>
            <a:pPr marL="285750" indent="-285750" algn="just" rtl="1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a-IR" sz="1600" b="1">
                <a:cs typeface="B Zar" panose="00000400000000000000" pitchFamily="2" charset="-78"/>
              </a:rPr>
              <a:t> همکاری‌های لازم برای </a:t>
            </a:r>
            <a:r>
              <a:rPr lang="fa-IR" sz="1600" b="1" dirty="0">
                <a:cs typeface="B Zar" panose="00000400000000000000" pitchFamily="2" charset="-78"/>
              </a:rPr>
              <a:t>تهیه نقشه ( تهیه اطلاعات توصیفی ، گویاسازی و نقشه برداری زمینی ) در سطح استان</a:t>
            </a:r>
          </a:p>
          <a:p>
            <a:pPr marL="285750" indent="-285750" algn="just" rtl="1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fa-IR" sz="1600" b="1" dirty="0">
                <a:cs typeface="B Zar" panose="00000400000000000000" pitchFamily="2" charset="-78"/>
              </a:rPr>
              <a:t>همکاری با شرکتهای مشاور تهیه نقشه که توسط سازمان‌نقشه‌برداری کشور معرفی می شوند </a:t>
            </a:r>
          </a:p>
        </p:txBody>
      </p:sp>
    </p:spTree>
    <p:extLst>
      <p:ext uri="{BB962C8B-B14F-4D97-AF65-F5344CB8AC3E}">
        <p14:creationId xmlns:p14="http://schemas.microsoft.com/office/powerpoint/2010/main" val="213247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432</Words>
  <Application>Microsoft Office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 Zar</vt:lpstr>
      <vt:lpstr>Calibri</vt:lpstr>
      <vt:lpstr>Calibri Light</vt:lpstr>
      <vt:lpstr>Courier New</vt:lpstr>
      <vt:lpstr>IranNastaliq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Mehrdad Mirani</dc:creator>
  <cp:lastModifiedBy>Nematolah Habashi</cp:lastModifiedBy>
  <cp:revision>153</cp:revision>
  <dcterms:created xsi:type="dcterms:W3CDTF">2023-08-26T08:30:55Z</dcterms:created>
  <dcterms:modified xsi:type="dcterms:W3CDTF">2024-01-01T04:36:51Z</dcterms:modified>
</cp:coreProperties>
</file>